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008C"/>
    <a:srgbClr val="0072BC"/>
    <a:srgbClr val="F47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90" y="-18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42DAB64-AA23-4503-9DC1-8EE5E06184E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226634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2DAB64-AA23-4503-9DC1-8EE5E06184E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186623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2DAB64-AA23-4503-9DC1-8EE5E06184E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80052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2DAB64-AA23-4503-9DC1-8EE5E06184E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4288151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DAB64-AA23-4503-9DC1-8EE5E06184E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105642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2DAB64-AA23-4503-9DC1-8EE5E06184E9}" type="datetimeFigureOut">
              <a:rPr lang="en-GB" smtClean="0"/>
              <a:t>03/10/2016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143343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42DAB64-AA23-4503-9DC1-8EE5E06184E9}" type="datetimeFigureOut">
              <a:rPr lang="en-GB" smtClean="0"/>
              <a:t>03/10/2016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206145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2DAB64-AA23-4503-9DC1-8EE5E06184E9}" type="datetimeFigureOut">
              <a:rPr lang="en-GB" smtClean="0"/>
              <a:t>03/10/2016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99132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DAB64-AA23-4503-9DC1-8EE5E06184E9}" type="datetimeFigureOut">
              <a:rPr lang="en-GB" smtClean="0"/>
              <a:t>03/10/2016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123822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DAB64-AA23-4503-9DC1-8EE5E06184E9}" type="datetimeFigureOut">
              <a:rPr lang="en-GB" smtClean="0"/>
              <a:t>03/10/2016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217933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DAB64-AA23-4503-9DC1-8EE5E06184E9}" type="datetimeFigureOut">
              <a:rPr lang="en-GB" smtClean="0"/>
              <a:t>03/10/2016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6C3BAD-88D3-43B8-9739-877FE2F7AE06}" type="slidenum">
              <a:rPr lang="en-GB" smtClean="0"/>
              <a:t>‹#›</a:t>
            </a:fld>
            <a:endParaRPr lang="en-GB"/>
          </a:p>
        </p:txBody>
      </p:sp>
    </p:spTree>
    <p:extLst>
      <p:ext uri="{BB962C8B-B14F-4D97-AF65-F5344CB8AC3E}">
        <p14:creationId xmlns:p14="http://schemas.microsoft.com/office/powerpoint/2010/main" val="969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DAB64-AA23-4503-9DC1-8EE5E06184E9}" type="datetimeFigureOut">
              <a:rPr lang="en-GB" smtClean="0"/>
              <a:t>03/10/2016</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C3BAD-88D3-43B8-9739-877FE2F7AE06}" type="slidenum">
              <a:rPr lang="en-GB" smtClean="0"/>
              <a:t>‹#›</a:t>
            </a:fld>
            <a:endParaRPr lang="en-GB"/>
          </a:p>
        </p:txBody>
      </p:sp>
    </p:spTree>
    <p:extLst>
      <p:ext uri="{BB962C8B-B14F-4D97-AF65-F5344CB8AC3E}">
        <p14:creationId xmlns:p14="http://schemas.microsoft.com/office/powerpoint/2010/main" val="36654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272480" y="116632"/>
            <a:ext cx="9361040" cy="5400600"/>
          </a:xfrm>
          <a:prstGeom prst="wedgeRectCallout">
            <a:avLst>
              <a:gd name="adj1" fmla="val -33165"/>
              <a:gd name="adj2" fmla="val 71691"/>
            </a:avLst>
          </a:prstGeom>
          <a:solidFill>
            <a:srgbClr val="F47C32"/>
          </a:solidFill>
          <a:ln>
            <a:solidFill>
              <a:srgbClr val="F47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F47C32"/>
                </a:solidFill>
              </a:ln>
            </a:endParaRPr>
          </a:p>
        </p:txBody>
      </p:sp>
      <p:sp>
        <p:nvSpPr>
          <p:cNvPr id="2" name="Rectangle 1"/>
          <p:cNvSpPr/>
          <p:nvPr/>
        </p:nvSpPr>
        <p:spPr>
          <a:xfrm>
            <a:off x="488504" y="520512"/>
            <a:ext cx="8784976" cy="4524315"/>
          </a:xfrm>
          <a:prstGeom prst="rect">
            <a:avLst/>
          </a:prstGeom>
        </p:spPr>
        <p:txBody>
          <a:bodyPr wrap="square">
            <a:spAutoFit/>
          </a:bodyPr>
          <a:lstStyle/>
          <a:p>
            <a:pPr algn="ctr">
              <a:defRPr/>
            </a:pPr>
            <a:r>
              <a:rPr lang="en-GB" sz="3600" dirty="0">
                <a:solidFill>
                  <a:schemeClr val="bg1"/>
                </a:solidFill>
                <a:latin typeface="Museo 500" panose="02000000000000000000" pitchFamily="2" charset="0"/>
              </a:rPr>
              <a:t>There are several books on your core reading list that you are all expected to read. However in the library there are only three copies for a class of thirty. Several students have approached you to help them resolve this issue but your next SSCG meeting is not until next term. What can you do?</a:t>
            </a:r>
            <a:endParaRPr lang="en-GB" sz="3600" dirty="0">
              <a:solidFill>
                <a:schemeClr val="bg1"/>
              </a:solidFill>
              <a:latin typeface="Museo 500" panose="02000000000000000000" pitchFamily="2" charset="0"/>
            </a:endParaRPr>
          </a:p>
        </p:txBody>
      </p:sp>
    </p:spTree>
    <p:extLst>
      <p:ext uri="{BB962C8B-B14F-4D97-AF65-F5344CB8AC3E}">
        <p14:creationId xmlns:p14="http://schemas.microsoft.com/office/powerpoint/2010/main" val="54542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272480" y="372438"/>
            <a:ext cx="9289032" cy="5184576"/>
          </a:xfrm>
          <a:prstGeom prst="wedgeRoundRectCallout">
            <a:avLst>
              <a:gd name="adj1" fmla="val -33427"/>
              <a:gd name="adj2" fmla="val 70669"/>
              <a:gd name="adj3" fmla="val 16667"/>
            </a:avLst>
          </a:prstGeom>
          <a:solidFill>
            <a:srgbClr val="0072BC"/>
          </a:solidFill>
          <a:ln>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632520" y="548680"/>
            <a:ext cx="8568952" cy="4832092"/>
          </a:xfrm>
          <a:prstGeom prst="rect">
            <a:avLst/>
          </a:prstGeom>
        </p:spPr>
        <p:txBody>
          <a:bodyPr wrap="square">
            <a:spAutoFit/>
          </a:bodyPr>
          <a:lstStyle/>
          <a:p>
            <a:pPr algn="ctr">
              <a:defRPr/>
            </a:pPr>
            <a:r>
              <a:rPr lang="en-GB" sz="2800" dirty="0">
                <a:solidFill>
                  <a:schemeClr val="bg1"/>
                </a:solidFill>
                <a:latin typeface="Museo 500" panose="02000000000000000000" pitchFamily="2" charset="0"/>
              </a:rPr>
              <a:t>You have a lecture every week in the same lecture hall but there has been building works going on. The lecturer told you that the noise would only disrupt the class for one lecture, however three weeks later the building work is still going. You’ve already spoken to the lecturer who says they can’t do anything as building work is something the Estates Department deals with. Several students have already complained to you and want something done quickly before the next lecture. What can you do?</a:t>
            </a:r>
            <a:endParaRPr lang="en-GB" sz="2800" dirty="0">
              <a:solidFill>
                <a:schemeClr val="bg1"/>
              </a:solidFill>
              <a:latin typeface="Museo 500" panose="02000000000000000000" pitchFamily="2" charset="0"/>
            </a:endParaRPr>
          </a:p>
        </p:txBody>
      </p:sp>
    </p:spTree>
    <p:extLst>
      <p:ext uri="{BB962C8B-B14F-4D97-AF65-F5344CB8AC3E}">
        <p14:creationId xmlns:p14="http://schemas.microsoft.com/office/powerpoint/2010/main" val="1171294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632520" y="260648"/>
            <a:ext cx="8352928" cy="5760640"/>
          </a:xfrm>
          <a:prstGeom prst="wedgeEllipseCallout">
            <a:avLst/>
          </a:prstGeom>
          <a:solidFill>
            <a:srgbClr val="EC008C"/>
          </a:solidFill>
          <a:ln>
            <a:solidFill>
              <a:srgbClr val="EC0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064568" y="692696"/>
            <a:ext cx="7920880" cy="4401205"/>
          </a:xfrm>
          <a:prstGeom prst="rect">
            <a:avLst/>
          </a:prstGeom>
        </p:spPr>
        <p:txBody>
          <a:bodyPr wrap="square">
            <a:spAutoFit/>
          </a:bodyPr>
          <a:lstStyle/>
          <a:p>
            <a:pPr algn="ctr">
              <a:defRPr/>
            </a:pPr>
            <a:r>
              <a:rPr lang="en-GB" sz="2800" dirty="0">
                <a:solidFill>
                  <a:schemeClr val="bg1"/>
                </a:solidFill>
                <a:latin typeface="Museo 500" panose="02000000000000000000" pitchFamily="2" charset="0"/>
              </a:rPr>
              <a:t>You’ve been waiting for </a:t>
            </a:r>
            <a:endParaRPr lang="en-GB" sz="2800" dirty="0" smtClean="0">
              <a:solidFill>
                <a:schemeClr val="bg1"/>
              </a:solidFill>
              <a:latin typeface="Museo 500" panose="02000000000000000000" pitchFamily="2" charset="0"/>
            </a:endParaRPr>
          </a:p>
          <a:p>
            <a:pPr algn="ctr">
              <a:defRPr/>
            </a:pPr>
            <a:r>
              <a:rPr lang="en-GB" sz="2800" dirty="0" smtClean="0">
                <a:solidFill>
                  <a:schemeClr val="bg1"/>
                </a:solidFill>
                <a:latin typeface="Museo 500" panose="02000000000000000000" pitchFamily="2" charset="0"/>
              </a:rPr>
              <a:t>your </a:t>
            </a:r>
            <a:r>
              <a:rPr lang="en-GB" sz="2800" dirty="0">
                <a:solidFill>
                  <a:schemeClr val="bg1"/>
                </a:solidFill>
                <a:latin typeface="Museo 500" panose="02000000000000000000" pitchFamily="2" charset="0"/>
              </a:rPr>
              <a:t>mark </a:t>
            </a:r>
            <a:r>
              <a:rPr lang="en-GB" sz="2800" dirty="0" smtClean="0">
                <a:solidFill>
                  <a:schemeClr val="bg1"/>
                </a:solidFill>
                <a:latin typeface="Museo 500" panose="02000000000000000000" pitchFamily="2" charset="0"/>
              </a:rPr>
              <a:t>and </a:t>
            </a:r>
            <a:r>
              <a:rPr lang="en-GB" sz="2800" dirty="0">
                <a:solidFill>
                  <a:schemeClr val="bg1"/>
                </a:solidFill>
                <a:latin typeface="Museo 500" panose="02000000000000000000" pitchFamily="2" charset="0"/>
              </a:rPr>
              <a:t>feedback on an </a:t>
            </a:r>
            <a:endParaRPr lang="en-GB" sz="2800" dirty="0" smtClean="0">
              <a:solidFill>
                <a:schemeClr val="bg1"/>
              </a:solidFill>
              <a:latin typeface="Museo 500" panose="02000000000000000000" pitchFamily="2" charset="0"/>
            </a:endParaRPr>
          </a:p>
          <a:p>
            <a:pPr algn="ctr">
              <a:defRPr/>
            </a:pPr>
            <a:r>
              <a:rPr lang="en-GB" sz="2800" dirty="0" smtClean="0">
                <a:solidFill>
                  <a:schemeClr val="bg1"/>
                </a:solidFill>
                <a:latin typeface="Museo 500" panose="02000000000000000000" pitchFamily="2" charset="0"/>
              </a:rPr>
              <a:t>essay </a:t>
            </a:r>
            <a:r>
              <a:rPr lang="en-GB" sz="2800" dirty="0">
                <a:solidFill>
                  <a:schemeClr val="bg1"/>
                </a:solidFill>
                <a:latin typeface="Museo 500" panose="02000000000000000000" pitchFamily="2" charset="0"/>
              </a:rPr>
              <a:t>for six weeks. Finally you get the feedback. The common consensus in the class is that the small bit of feedback that everyone got wasn’t particularly helpful and that the marks were not in keeping with how they had performed throughout the year. Several students approach you about </a:t>
            </a:r>
            <a:endParaRPr lang="en-GB" sz="2800" dirty="0" smtClean="0">
              <a:solidFill>
                <a:schemeClr val="bg1"/>
              </a:solidFill>
              <a:latin typeface="Museo 500" panose="02000000000000000000" pitchFamily="2" charset="0"/>
            </a:endParaRPr>
          </a:p>
          <a:p>
            <a:pPr algn="ctr">
              <a:defRPr/>
            </a:pPr>
            <a:r>
              <a:rPr lang="en-GB" sz="2800" dirty="0" smtClean="0">
                <a:solidFill>
                  <a:schemeClr val="bg1"/>
                </a:solidFill>
                <a:latin typeface="Museo 500" panose="02000000000000000000" pitchFamily="2" charset="0"/>
              </a:rPr>
              <a:t>this </a:t>
            </a:r>
            <a:r>
              <a:rPr lang="en-GB" sz="2800" dirty="0">
                <a:solidFill>
                  <a:schemeClr val="bg1"/>
                </a:solidFill>
                <a:latin typeface="Museo 500" panose="02000000000000000000" pitchFamily="2" charset="0"/>
              </a:rPr>
              <a:t>issue. How do you resolve it?</a:t>
            </a:r>
            <a:endParaRPr lang="en-GB" sz="2800" dirty="0">
              <a:solidFill>
                <a:schemeClr val="bg1"/>
              </a:solidFill>
              <a:latin typeface="Museo 500" panose="02000000000000000000" pitchFamily="2" charset="0"/>
            </a:endParaRPr>
          </a:p>
        </p:txBody>
      </p:sp>
    </p:spTree>
    <p:extLst>
      <p:ext uri="{BB962C8B-B14F-4D97-AF65-F5344CB8AC3E}">
        <p14:creationId xmlns:p14="http://schemas.microsoft.com/office/powerpoint/2010/main" val="3095353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222</Words>
  <Application>Microsoft Office PowerPoint</Application>
  <PresentationFormat>A4 Paper (210x297 mm)</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Glasgow Caledonian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Setup</cp:lastModifiedBy>
  <cp:revision>3</cp:revision>
  <cp:lastPrinted>2016-10-03T10:30:51Z</cp:lastPrinted>
  <dcterms:created xsi:type="dcterms:W3CDTF">2016-09-30T14:51:38Z</dcterms:created>
  <dcterms:modified xsi:type="dcterms:W3CDTF">2016-10-03T11:22:13Z</dcterms:modified>
</cp:coreProperties>
</file>